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A6D039-36AB-4F12-8B51-562E6997F909}" v="755" dt="2021-09-15T14:09:37.883"/>
    <p1510:client id="{C8D4C727-0849-428C-8F46-1949A88A0837}" v="273" dt="2021-09-15T13:21:14.3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743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86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3799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0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6334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678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615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238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36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617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416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083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317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793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989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04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07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855" y="1261331"/>
            <a:ext cx="3497565" cy="3002662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PROJECT PROPOSAL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374" y="4263992"/>
            <a:ext cx="3498045" cy="1325857"/>
          </a:xfrm>
        </p:spPr>
        <p:txBody>
          <a:bodyPr>
            <a:normAutofit/>
          </a:bodyPr>
          <a:lstStyle/>
          <a:p>
            <a:pPr algn="l"/>
            <a:r>
              <a:rPr lang="en-US" b="1"/>
              <a:t>TEAM EXPONENTIAL</a:t>
            </a:r>
          </a:p>
          <a:p>
            <a:pPr algn="l"/>
            <a:r>
              <a:rPr lang="en-US" dirty="0"/>
              <a:t>Borislav Pavlov, Kim Young Oh, Park Geo Ryang, Kim Min Jae</a:t>
            </a:r>
          </a:p>
        </p:txBody>
      </p:sp>
      <p:sp>
        <p:nvSpPr>
          <p:cNvPr id="53" name="Isosceles Triangle 11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28FF99FE-B538-4D14-B8C6-10174FE01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03" y="1419076"/>
            <a:ext cx="4887354" cy="40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13911-05C1-48B0-845A-9DEDEE570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PROBLEM STATEMENT</a:t>
            </a: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24567F-29C2-47ED-B9EC-027791899415}"/>
              </a:ext>
            </a:extLst>
          </p:cNvPr>
          <p:cNvSpPr txBox="1"/>
          <p:nvPr/>
        </p:nvSpPr>
        <p:spPr>
          <a:xfrm>
            <a:off x="4978918" y="1109145"/>
            <a:ext cx="6341016" cy="46039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facilitate the stock market trading &amp; investment using AI and software engineering technologies, with main goal helping people increase their profit after COVID-19?</a:t>
            </a: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6847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62BEEE-0150-4356-86CA-DFB33CDB1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5" y="1261331"/>
            <a:ext cx="3497565" cy="3002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TRADING &amp; INVESTMENT AUTOMATION SERVICE</a:t>
            </a:r>
            <a:endParaRPr lang="en-US" sz="4100" kern="12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en-US" sz="4100" kern="12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36D93-4B67-4127-B0CB-C7FEE4184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374" y="4263992"/>
            <a:ext cx="3498045" cy="13258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 BY AI &amp; MACHINE LEARNING</a:t>
            </a:r>
          </a:p>
          <a:p>
            <a:endParaRPr lang="en-US" sz="1800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29E431D4-3064-4966-83F0-55CDDF00C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94" y="834528"/>
            <a:ext cx="4887354" cy="40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56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EA37D4-C13E-42DC-A4DD-15D374E86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9562" y="609600"/>
            <a:ext cx="6424440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/>
              <a:t>Benefits</a:t>
            </a:r>
          </a:p>
        </p:txBody>
      </p:sp>
      <p:pic>
        <p:nvPicPr>
          <p:cNvPr id="10" name="Picture 7" descr="Stock exchange numbers">
            <a:extLst>
              <a:ext uri="{FF2B5EF4-FFF2-40B4-BE49-F238E27FC236}">
                <a16:creationId xmlns:a16="http://schemas.microsoft.com/office/drawing/2014/main" id="{4688E9F9-2242-440F-9597-1FDE37B8A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26" r="34438" b="1267"/>
          <a:stretch/>
        </p:blipFill>
        <p:spPr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C826F-BD88-49E7-BF99-FDEBFEA78C95}"/>
              </a:ext>
            </a:extLst>
          </p:cNvPr>
          <p:cNvSpPr txBox="1"/>
          <p:nvPr/>
        </p:nvSpPr>
        <p:spPr>
          <a:xfrm>
            <a:off x="2849562" y="2160589"/>
            <a:ext cx="7215376" cy="388077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No manual trading</a:t>
            </a:r>
          </a:p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No need for constant stock news following</a:t>
            </a:r>
          </a:p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Open Source</a:t>
            </a:r>
          </a:p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People can start investing &amp; trading without any prior knowledge</a:t>
            </a:r>
          </a:p>
        </p:txBody>
      </p:sp>
    </p:spTree>
    <p:extLst>
      <p:ext uri="{BB962C8B-B14F-4D97-AF65-F5344CB8AC3E}">
        <p14:creationId xmlns:p14="http://schemas.microsoft.com/office/powerpoint/2010/main" val="2843748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329BF-8F97-42CE-9580-5B6A817FF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295" y="1034863"/>
            <a:ext cx="7766936" cy="1028986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EXISTING SOLUTIONS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D86C7-4532-4E14-AF4E-5DC079507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4963" y="3995074"/>
            <a:ext cx="2044735" cy="76207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Redundant Information</a:t>
            </a:r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6811B-6B66-430F-B9BA-F520F599638F}"/>
              </a:ext>
            </a:extLst>
          </p:cNvPr>
          <p:cNvSpPr txBox="1"/>
          <p:nvPr/>
        </p:nvSpPr>
        <p:spPr>
          <a:xfrm>
            <a:off x="5496838" y="3993715"/>
            <a:ext cx="1981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Inefficient Algorithms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2DBFEB-107E-4660-92C7-9BFD9619D9BA}"/>
              </a:ext>
            </a:extLst>
          </p:cNvPr>
          <p:cNvSpPr txBox="1"/>
          <p:nvPr/>
        </p:nvSpPr>
        <p:spPr>
          <a:xfrm>
            <a:off x="7782837" y="3993715"/>
            <a:ext cx="22004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Misleading Predictions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91B36E-B3D4-488D-BA12-76F04ECD7E35}"/>
              </a:ext>
            </a:extLst>
          </p:cNvPr>
          <p:cNvSpPr txBox="1"/>
          <p:nvPr/>
        </p:nvSpPr>
        <p:spPr>
          <a:xfrm>
            <a:off x="3325660" y="3993715"/>
            <a:ext cx="18976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Mostly Paid Features</a:t>
            </a:r>
            <a:endParaRPr lang="en-US" dirty="0"/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D1FAD172-715F-4C7F-9B2C-62FF85796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866" y="3094807"/>
            <a:ext cx="989558" cy="824963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F7FCFCF-4ED8-4295-BBFF-BB561648B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249" y="3096768"/>
            <a:ext cx="707722" cy="768847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C37A9792-E29A-416F-B556-48E4C57DD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359" y="2925587"/>
            <a:ext cx="812106" cy="923318"/>
          </a:xfrm>
          <a:prstGeom prst="rect">
            <a:avLst/>
          </a:prstGeom>
        </p:spPr>
      </p:pic>
      <p:pic>
        <p:nvPicPr>
          <p:cNvPr id="10" name="Picture 10" descr="Logo, icon&#10;&#10;Description automatically generated">
            <a:extLst>
              <a:ext uri="{FF2B5EF4-FFF2-40B4-BE49-F238E27FC236}">
                <a16:creationId xmlns:a16="http://schemas.microsoft.com/office/drawing/2014/main" id="{89F35ECD-4B54-4949-9DB3-BEA8457F8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454" y="2910341"/>
            <a:ext cx="1292269" cy="114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65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C52ED567-06B3-4107-9773-BBB6BD78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748ED-D6FD-42E1-A8BE-19BA7BC10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485" y="10903"/>
            <a:ext cx="6395347" cy="6857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MUST</a:t>
            </a:r>
            <a:endParaRPr lang="en-US" sz="1600" b="1"/>
          </a:p>
          <a:p>
            <a:pPr lvl="1">
              <a:lnSpc>
                <a:spcPct val="90000"/>
              </a:lnSpc>
            </a:pPr>
            <a:r>
              <a:rPr lang="en-US" sz="1200" dirty="0">
                <a:ea typeface="+mn-lt"/>
                <a:cs typeface="+mn-lt"/>
              </a:rPr>
              <a:t>Have web/desktop application which will be used for trading</a:t>
            </a:r>
            <a:endParaRPr lang="en-US" sz="1200"/>
          </a:p>
          <a:p>
            <a:pPr lvl="1">
              <a:lnSpc>
                <a:spcPct val="90000"/>
              </a:lnSpc>
            </a:pPr>
            <a:r>
              <a:rPr lang="en-US" sz="1200" dirty="0">
                <a:ea typeface="+mn-lt"/>
                <a:cs typeface="+mn-lt"/>
              </a:rPr>
              <a:t>Have an algorithm for deciding when to buy or sell an entity </a:t>
            </a:r>
            <a:endParaRPr lang="en-US" sz="1200"/>
          </a:p>
          <a:p>
            <a:pPr lvl="1">
              <a:lnSpc>
                <a:spcPct val="90000"/>
              </a:lnSpc>
            </a:pPr>
            <a:r>
              <a:rPr lang="en-US" sz="1200" dirty="0">
                <a:ea typeface="+mn-lt"/>
                <a:cs typeface="+mn-lt"/>
              </a:rPr>
              <a:t>Support trading with real money</a:t>
            </a:r>
            <a:endParaRPr lang="en-US" sz="1200"/>
          </a:p>
          <a:p>
            <a:pPr>
              <a:lnSpc>
                <a:spcPct val="90000"/>
              </a:lnSpc>
            </a:pPr>
            <a:endParaRPr lang="en-US" sz="1000" dirty="0"/>
          </a:p>
          <a:p>
            <a:pPr>
              <a:lnSpc>
                <a:spcPct val="90000"/>
              </a:lnSpc>
            </a:pPr>
            <a:r>
              <a:rPr lang="en-US" sz="1400" b="1" dirty="0">
                <a:ea typeface="+mn-lt"/>
                <a:cs typeface="+mn-lt"/>
              </a:rPr>
              <a:t>SHOULD</a:t>
            </a:r>
            <a:endParaRPr lang="en-US" sz="1400" b="1" dirty="0"/>
          </a:p>
          <a:p>
            <a:pPr lvl="1">
              <a:lnSpc>
                <a:spcPct val="90000"/>
              </a:lnSpc>
            </a:pPr>
            <a:r>
              <a:rPr lang="en-US" sz="1200" dirty="0">
                <a:ea typeface="+mn-lt"/>
                <a:cs typeface="+mn-lt"/>
              </a:rPr>
              <a:t>Have an algorithm for predicting stock price in a given time frame</a:t>
            </a:r>
            <a:endParaRPr lang="en-US" sz="1200"/>
          </a:p>
          <a:p>
            <a:pPr lvl="1">
              <a:lnSpc>
                <a:spcPct val="90000"/>
              </a:lnSpc>
            </a:pPr>
            <a:r>
              <a:rPr lang="en-US" sz="1200" dirty="0">
                <a:ea typeface="+mn-lt"/>
                <a:cs typeface="+mn-lt"/>
              </a:rPr>
              <a:t>Have an option for investing in stocks in the web/desktop application</a:t>
            </a:r>
            <a:endParaRPr lang="en-US" sz="1200"/>
          </a:p>
          <a:p>
            <a:pPr lvl="1">
              <a:lnSpc>
                <a:spcPct val="90000"/>
              </a:lnSpc>
            </a:pPr>
            <a:r>
              <a:rPr lang="en-US" sz="1200" dirty="0">
                <a:ea typeface="+mn-lt"/>
                <a:cs typeface="+mn-lt"/>
              </a:rPr>
              <a:t>Have real time transaction updates</a:t>
            </a:r>
            <a:endParaRPr lang="en-US" sz="1200"/>
          </a:p>
          <a:p>
            <a:pPr lvl="1">
              <a:lnSpc>
                <a:spcPct val="90000"/>
              </a:lnSpc>
            </a:pPr>
            <a:r>
              <a:rPr lang="en-US" sz="1200" dirty="0">
                <a:ea typeface="+mn-lt"/>
                <a:cs typeface="+mn-lt"/>
              </a:rPr>
              <a:t>Store and display historical transactions</a:t>
            </a:r>
            <a:endParaRPr lang="en-US" sz="1200"/>
          </a:p>
          <a:p>
            <a:pPr>
              <a:lnSpc>
                <a:spcPct val="90000"/>
              </a:lnSpc>
            </a:pPr>
            <a:endParaRPr lang="en-US" sz="1000" b="1" dirty="0"/>
          </a:p>
          <a:p>
            <a:pPr>
              <a:lnSpc>
                <a:spcPct val="90000"/>
              </a:lnSpc>
            </a:pPr>
            <a:r>
              <a:rPr lang="en-US" sz="1400" b="1" dirty="0">
                <a:ea typeface="+mn-lt"/>
                <a:cs typeface="+mn-lt"/>
              </a:rPr>
              <a:t>COULD</a:t>
            </a:r>
            <a:endParaRPr lang="en-US" sz="1400" b="1" dirty="0"/>
          </a:p>
          <a:p>
            <a:pPr lvl="1">
              <a:lnSpc>
                <a:spcPct val="90000"/>
              </a:lnSpc>
            </a:pPr>
            <a:r>
              <a:rPr lang="en-US" sz="1200" dirty="0">
                <a:ea typeface="+mn-lt"/>
                <a:cs typeface="+mn-lt"/>
              </a:rPr>
              <a:t>Have promising algorithms of more than 90% success rate</a:t>
            </a:r>
            <a:endParaRPr lang="en-US" sz="1200"/>
          </a:p>
          <a:p>
            <a:pPr lvl="1">
              <a:lnSpc>
                <a:spcPct val="90000"/>
              </a:lnSpc>
            </a:pPr>
            <a:r>
              <a:rPr lang="en-US" sz="1200" dirty="0">
                <a:ea typeface="+mn-lt"/>
                <a:cs typeface="+mn-lt"/>
              </a:rPr>
              <a:t>Have multiple investing strategies ( high risk, low risk, etc. )</a:t>
            </a:r>
            <a:endParaRPr lang="en-US" sz="1200"/>
          </a:p>
          <a:p>
            <a:pPr lvl="1">
              <a:lnSpc>
                <a:spcPct val="90000"/>
              </a:lnSpc>
            </a:pPr>
            <a:r>
              <a:rPr lang="en-US" sz="1200" dirty="0">
                <a:ea typeface="+mn-lt"/>
                <a:cs typeface="+mn-lt"/>
              </a:rPr>
              <a:t>Have paid features – payment system integration</a:t>
            </a:r>
          </a:p>
          <a:p>
            <a:pPr>
              <a:lnSpc>
                <a:spcPct val="90000"/>
              </a:lnSpc>
            </a:pPr>
            <a:endParaRPr lang="en-US" sz="1400" b="1" dirty="0"/>
          </a:p>
          <a:p>
            <a:pPr>
              <a:lnSpc>
                <a:spcPct val="90000"/>
              </a:lnSpc>
            </a:pPr>
            <a:r>
              <a:rPr lang="en-US" sz="1400" b="1" dirty="0">
                <a:ea typeface="+mn-lt"/>
                <a:cs typeface="+mn-lt"/>
              </a:rPr>
              <a:t>WON’T</a:t>
            </a:r>
            <a:endParaRPr lang="en-US" sz="1400" b="1" dirty="0"/>
          </a:p>
          <a:p>
            <a:pPr lvl="1">
              <a:lnSpc>
                <a:spcPct val="90000"/>
              </a:lnSpc>
            </a:pPr>
            <a:r>
              <a:rPr lang="en-US" sz="1000" dirty="0">
                <a:ea typeface="+mn-lt"/>
                <a:cs typeface="+mn-lt"/>
              </a:rPr>
              <a:t> </a:t>
            </a:r>
            <a:r>
              <a:rPr lang="en-US" sz="1200" dirty="0">
                <a:ea typeface="+mn-lt"/>
                <a:cs typeface="+mn-lt"/>
              </a:rPr>
              <a:t> Have promising algorithms of 100% success rate</a:t>
            </a:r>
            <a:endParaRPr lang="en-US" sz="1400"/>
          </a:p>
          <a:p>
            <a:pPr>
              <a:lnSpc>
                <a:spcPct val="90000"/>
              </a:lnSpc>
            </a:pPr>
            <a:endParaRPr lang="en-US" sz="90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AF551D8B-3775-4477-88B7-7B7C350D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1A901C3D-CFAE-460D-BD0E-7D22164D7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590212" y="0"/>
            <a:ext cx="1059921" cy="6858000"/>
          </a:xfrm>
          <a:prstGeom prst="line">
            <a:avLst/>
          </a:prstGeom>
          <a:ln w="9525">
            <a:solidFill>
              <a:srgbClr val="BFBFBF">
                <a:alpha val="7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837C0EA9-1437-4437-9D20-2BBDA1AA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21600" y="3721395"/>
            <a:ext cx="4345560" cy="3136604"/>
          </a:xfrm>
          <a:prstGeom prst="line">
            <a:avLst/>
          </a:prstGeom>
          <a:ln w="9525">
            <a:solidFill>
              <a:srgbClr val="BFBFBF">
                <a:alpha val="6980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BB934D2B-85E2-4375-94EE-B66C16B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9B445E02-D785-4565-B842-9567BBC09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19">
            <a:extLst>
              <a:ext uri="{FF2B5EF4-FFF2-40B4-BE49-F238E27FC236}">
                <a16:creationId xmlns:a16="http://schemas.microsoft.com/office/drawing/2014/main" id="{2C153736-D102-4F57-9DE7-615AFC02B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BA407A52-66F4-4CDE-A726-FF79F3EC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D28FFB34-4FC3-46F5-B900-D3B774FD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05F7B13-ACB5-46BE-8070-0431266B1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7">
            <a:extLst>
              <a:ext uri="{FF2B5EF4-FFF2-40B4-BE49-F238E27FC236}">
                <a16:creationId xmlns:a16="http://schemas.microsoft.com/office/drawing/2014/main" id="{D52A0D23-45DD-4DF4-ADE6-A81F409BB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D54C4-5993-46DB-866A-347743F6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658" y="1253067"/>
            <a:ext cx="3371742" cy="435186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DELIVERABLES</a:t>
            </a:r>
          </a:p>
        </p:txBody>
      </p:sp>
    </p:spTree>
    <p:extLst>
      <p:ext uri="{BB962C8B-B14F-4D97-AF65-F5344CB8AC3E}">
        <p14:creationId xmlns:p14="http://schemas.microsoft.com/office/powerpoint/2010/main" val="787043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34C37-023D-4C8C-96F0-0CC08598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TEAM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11D3C-351F-4131-9C99-5F1375FCF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04" y="2160590"/>
            <a:ext cx="4297531" cy="344011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Team Lead:  Borislav Pavlov</a:t>
            </a:r>
          </a:p>
          <a:p>
            <a:pPr>
              <a:lnSpc>
                <a:spcPct val="90000"/>
              </a:lnSpc>
            </a:pPr>
            <a:endParaRPr lang="en-US" sz="14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AI Algorithms: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Main -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Kim Young Oh, Kim Min Jae 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Supported – Borislav Pavlov, Park Geo Ryang</a:t>
            </a:r>
          </a:p>
          <a:p>
            <a:pPr lvl="1">
              <a:lnSpc>
                <a:spcPct val="90000"/>
              </a:lnSpc>
            </a:pPr>
            <a:endParaRPr lang="en-US" sz="140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Web/Desktop Application + Additional Services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Main - Borislav Pavlov, Park Geo Ryang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Supported - Kim Young Oh, Kim Min Jae </a:t>
            </a:r>
          </a:p>
        </p:txBody>
      </p:sp>
      <p:pic>
        <p:nvPicPr>
          <p:cNvPr id="5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D64C4BA4-CDED-4B62-8C38-0D4761FE9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441" y="274080"/>
            <a:ext cx="6458732" cy="5243049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51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A1B8639B-165B-439A-A42B-FCAE66D35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18" b="34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9D2F7C-9070-4605-9500-5466C4F3E10C}"/>
              </a:ext>
            </a:extLst>
          </p:cNvPr>
          <p:cNvSpPr txBox="1"/>
          <p:nvPr/>
        </p:nvSpPr>
        <p:spPr>
          <a:xfrm>
            <a:off x="2605414" y="2584537"/>
            <a:ext cx="27431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solidFill>
                  <a:srgbClr val="202C32"/>
                </a:solidFill>
              </a:rPr>
              <a:t>Q </a:t>
            </a:r>
            <a:r>
              <a:rPr lang="en-US" sz="2400" dirty="0">
                <a:solidFill>
                  <a:srgbClr val="202C32"/>
                </a:solidFill>
              </a:rPr>
              <a:t>&amp;</a:t>
            </a:r>
            <a:r>
              <a:rPr lang="en-US" sz="4000" dirty="0">
                <a:solidFill>
                  <a:srgbClr val="202C32"/>
                </a:solidFill>
              </a:rPr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2275885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Facet</vt:lpstr>
      <vt:lpstr>PROJECT PROPOSAL</vt:lpstr>
      <vt:lpstr>PROBLEM STATEMENT</vt:lpstr>
      <vt:lpstr>TRADING &amp; INVESTMENT AUTOMATION SERVICE </vt:lpstr>
      <vt:lpstr>Benefits</vt:lpstr>
      <vt:lpstr>EXISTING SOLUTIONS</vt:lpstr>
      <vt:lpstr>DELIVERABLES</vt:lpstr>
      <vt:lpstr>TEAM ROLES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252</cp:revision>
  <dcterms:created xsi:type="dcterms:W3CDTF">2021-09-15T12:42:12Z</dcterms:created>
  <dcterms:modified xsi:type="dcterms:W3CDTF">2021-09-15T14:09:39Z</dcterms:modified>
</cp:coreProperties>
</file>